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62" r:id="rId10"/>
    <p:sldId id="272" r:id="rId11"/>
    <p:sldId id="286" r:id="rId12"/>
    <p:sldId id="271" r:id="rId13"/>
    <p:sldId id="285" r:id="rId14"/>
    <p:sldId id="283" r:id="rId15"/>
    <p:sldId id="284" r:id="rId16"/>
    <p:sldId id="288" r:id="rId17"/>
    <p:sldId id="289" r:id="rId18"/>
    <p:sldId id="287" r:id="rId19"/>
    <p:sldId id="293" r:id="rId20"/>
    <p:sldId id="290" r:id="rId21"/>
    <p:sldId id="291" r:id="rId22"/>
    <p:sldId id="29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48"/>
    <p:restoredTop sz="94672"/>
  </p:normalViewPr>
  <p:slideViewPr>
    <p:cSldViewPr snapToGrid="0" snapToObjects="1" showGuides="1">
      <p:cViewPr>
        <p:scale>
          <a:sx n="144" d="100"/>
          <a:sy n="144" d="100"/>
        </p:scale>
        <p:origin x="320" y="1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E7103-3F12-A646-AC67-06B09A5BB055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F41D3-8BA4-1240-8ACE-5CB22581E3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04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694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2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93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428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518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286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38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33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534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923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64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63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95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18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87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50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811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35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08609-6DEC-E047-AA5F-9CAAB216E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1F414-9B3F-7247-AB65-9A81B3A54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186F3-0F7A-8040-BE8B-4DC41D5D0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46548-B322-6444-867B-BE86DB2C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B1690-E7B1-0A46-B2E9-E489EC9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856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1420-0A67-644F-8884-BAF21211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FDE95-F46A-B74D-B6CD-6079CDF11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BC0C4-3A09-5446-A7D6-4BBF7718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83FB-E7BF-4047-B5B8-203C2BA2A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61BBC-BE1E-6E4C-B932-751BA9F9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44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582C1E-E283-FB48-B058-39EF140B1A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D0018-3E67-204D-8236-632DFFD4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9B3AC-B9A0-EE41-BA44-9A3318989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40BA3-0179-0447-88DB-C6404238C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844F4-6F36-C74E-9B0E-AC359F82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8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F8EEB-BE8B-EE45-B44D-A7BC8556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02688-7C03-6C48-886D-CEC1A79F0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3D723-0E15-4E4B-BF06-AE3C92038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2E83C-AD78-1241-902A-EB17681FB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DBE54-55E1-3F42-87BA-84E532F04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29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E6EA-C8E7-984B-9BD1-6A8BBEEE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A778B-30D6-2D4B-A8F6-636FD62DB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A2BDC-1490-0A4D-B461-84F2785A2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05B34-AFF7-C043-A6B0-3C44B29FE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42895-69D1-6446-B205-261B3A95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09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3D22-ABA4-9F40-9E16-6B68D71A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DA561-7094-EA42-8030-FD0A02191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C76F3-C21A-2345-B5ED-93C4FAA87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6BE2B-A6EC-A043-9D0F-A01402328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10E57-B3AC-7144-804D-083678BA1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7BE94-FB5C-9E45-AB07-445FD3215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0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9D7C-4E26-C642-9991-8DCD8BA6B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C1831-751C-CA41-940A-2BB5F0DE2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BF877-56A4-0640-A26E-10A78F6EA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31098A-4D17-CE42-B6EF-D17F6F0CE2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47D515-AFCF-6C48-A9FF-8EBF556944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086907-3D4B-F14E-924A-92618EC2C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75712B-DC70-8C43-A21D-9CA46A196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57C24D-3416-DC48-A85E-34B34787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52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B06FE-6753-5E4F-9F82-E4BA21DE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1F390B-0F10-D545-B323-0CE1CFFAE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1020C-52A8-5D46-8A1E-A2D52A48A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1CE44-5F90-8748-AC26-8AA354765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896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6AACF6-6E16-184A-A477-4800E2306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424622-EFE9-1C4F-8BBB-0EA5B4D0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D0596-FFA1-C84A-B5FD-844D503C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60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FBB8-CCE8-5B43-AA4E-CB97C97E3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7B247-BF2F-6B4F-9792-7D8AF631A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589F4-5A90-6D49-A946-22E6F6DCA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1CD04-6C93-BC4B-9DD2-2E127685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09B4F-B0C1-0E4D-9D27-AAD19E51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0FAE4-ABEE-6547-9245-6222FD5B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9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6E96-4523-9846-8C8D-85083C74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3942B-1DDE-BC45-8333-C8739EC0CB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F0BA5-733C-7243-8AE1-ACC6620F7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DFC20-82C4-9047-B2E1-1781F2627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657C8-BA37-CE4C-BC37-2969972CB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06C37-EE8D-BE4B-9B3E-6B508A0E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1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34FEBC-063A-D24F-8A90-30A5FD465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0C838-91C1-9744-9C9C-FBD951003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3D0D-A607-6240-BB46-9E0CAC6AD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B1BAE-BB8B-B74D-9009-E44F3784701B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646F4-015E-3049-A506-891338A78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92274-6B13-5642-AE44-5EB9EC218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6575D-A85F-4E41-8C4E-3B8CCF313F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8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C862-5DC7-2448-B0D2-5B5C408542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Mitochondrial genes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3FBD9-B662-0F47-8220-913914BC8C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08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D10B-2A5B-0644-9F62-99513D1A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gene?</a:t>
            </a:r>
          </a:p>
        </p:txBody>
      </p:sp>
      <p:pic>
        <p:nvPicPr>
          <p:cNvPr id="4" name="Picture 14" descr="T">
            <a:extLst>
              <a:ext uri="{FF2B5EF4-FFF2-40B4-BE49-F238E27FC236}">
                <a16:creationId xmlns:a16="http://schemas.microsoft.com/office/drawing/2014/main" id="{D11E8EC5-3E46-B743-870D-ED7B7ACF3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418" y="1690688"/>
            <a:ext cx="2854325" cy="42672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6" descr="Nucleosomes on a String">
            <a:extLst>
              <a:ext uri="{FF2B5EF4-FFF2-40B4-BE49-F238E27FC236}">
                <a16:creationId xmlns:a16="http://schemas.microsoft.com/office/drawing/2014/main" id="{3F46E343-B33D-E640-8EA1-6B8FF957B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343" y="3824288"/>
            <a:ext cx="4419600" cy="153193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>
            <a:extLst>
              <a:ext uri="{FF2B5EF4-FFF2-40B4-BE49-F238E27FC236}">
                <a16:creationId xmlns:a16="http://schemas.microsoft.com/office/drawing/2014/main" id="{6217DA99-4121-E142-BF0E-8139C099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343" y="1728788"/>
            <a:ext cx="4435475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675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D10B-2A5B-0644-9F62-99513D1A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gene?</a:t>
            </a:r>
          </a:p>
        </p:txBody>
      </p:sp>
      <p:pic>
        <p:nvPicPr>
          <p:cNvPr id="10242" name="Picture 2" descr="Image result for human coding dna percentage">
            <a:extLst>
              <a:ext uri="{FF2B5EF4-FFF2-40B4-BE49-F238E27FC236}">
                <a16:creationId xmlns:a16="http://schemas.microsoft.com/office/drawing/2014/main" id="{29AFE7AB-78D0-3244-84D9-85B4FCD7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90688"/>
            <a:ext cx="76200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413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D10B-2A5B-0644-9F62-99513D1A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gene?</a:t>
            </a:r>
          </a:p>
        </p:txBody>
      </p:sp>
      <p:pic>
        <p:nvPicPr>
          <p:cNvPr id="6146" name="Picture 2" descr="Image result for dna sequences">
            <a:extLst>
              <a:ext uri="{FF2B5EF4-FFF2-40B4-BE49-F238E27FC236}">
                <a16:creationId xmlns:a16="http://schemas.microsoft.com/office/drawing/2014/main" id="{101ABE54-EB2F-4A49-B39B-239E1413E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107" y="1469277"/>
            <a:ext cx="8941786" cy="490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918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D10B-2A5B-0644-9F62-99513D1A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contain useful information</a:t>
            </a:r>
          </a:p>
        </p:txBody>
      </p:sp>
      <p:pic>
        <p:nvPicPr>
          <p:cNvPr id="9218" name="Picture 2" descr="Image result for DNA central dogma">
            <a:extLst>
              <a:ext uri="{FF2B5EF4-FFF2-40B4-BE49-F238E27FC236}">
                <a16:creationId xmlns:a16="http://schemas.microsoft.com/office/drawing/2014/main" id="{11AACD71-E806-7A49-BBD1-39148DE26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614" y="1464814"/>
            <a:ext cx="3036772" cy="485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365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D10B-2A5B-0644-9F62-99513D1A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contain useful information</a:t>
            </a:r>
          </a:p>
        </p:txBody>
      </p:sp>
      <p:pic>
        <p:nvPicPr>
          <p:cNvPr id="8194" name="Picture 2" descr="http://s3.media.squarespace.com/production/920827/11462743/_wGr8njEWjtI/SMR2WoPgXgI/AAAAAAAAAZs/vVTaOAckS8Y/s400/Vicky%2BC%2B2.jpg">
            <a:extLst>
              <a:ext uri="{FF2B5EF4-FFF2-40B4-BE49-F238E27FC236}">
                <a16:creationId xmlns:a16="http://schemas.microsoft.com/office/drawing/2014/main" id="{3A1769F9-EA8B-DA46-AFA6-9FF138024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53" y="1518574"/>
            <a:ext cx="43180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s3.media.squarespace.com/production/920827/11462743/_wGr8njEWjtI/SMR2_y23rJI/AAAAAAAAAZ0/f8T45XYgf18/s400/Vicki%2BC.jpg">
            <a:extLst>
              <a:ext uri="{FF2B5EF4-FFF2-40B4-BE49-F238E27FC236}">
                <a16:creationId xmlns:a16="http://schemas.microsoft.com/office/drawing/2014/main" id="{7B79A0B7-D21E-D34D-A519-83590A4B7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915" y="1518574"/>
            <a:ext cx="2903995" cy="435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378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91CD-E519-5548-A7BA-0B1AC3D9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77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One way to find information is to make comparisons</a:t>
            </a:r>
          </a:p>
        </p:txBody>
      </p:sp>
    </p:spTree>
    <p:extLst>
      <p:ext uri="{BB962C8B-B14F-4D97-AF65-F5344CB8AC3E}">
        <p14:creationId xmlns:p14="http://schemas.microsoft.com/office/powerpoint/2010/main" val="3823747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D10B-2A5B-0644-9F62-99513D1A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can be conserved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187B03C-685D-8C42-B1BA-A909E02F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7398" y="1545631"/>
            <a:ext cx="4486691" cy="3283822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graphicFrame>
        <p:nvGraphicFramePr>
          <p:cNvPr id="5" name="Group 74">
            <a:extLst>
              <a:ext uri="{FF2B5EF4-FFF2-40B4-BE49-F238E27FC236}">
                <a16:creationId xmlns:a16="http://schemas.microsoft.com/office/drawing/2014/main" id="{74AAFC61-CE38-0A42-A798-6F739FDE1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340185"/>
              </p:ext>
            </p:extLst>
          </p:nvPr>
        </p:nvGraphicFramePr>
        <p:xfrm>
          <a:off x="2207580" y="4730319"/>
          <a:ext cx="8001000" cy="19050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937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English 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Dutch 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German 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Danish 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Norwegian 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Swedish 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Icelandic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book  (n)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boek 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buch 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bog 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bok 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bok 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bók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come  (v)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komen 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kommen 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komme 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komme 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komma 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koma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drink  (v)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drinken 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trinken 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drikke 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drikke 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dricka 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drekka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09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D10B-2A5B-0644-9F62-99513D1A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change?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8D3EDF-B533-7141-86F1-8AE6E7343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75" y="1802907"/>
            <a:ext cx="6507421" cy="3328386"/>
          </a:xfrm>
          <a:prstGeom prst="rect">
            <a:avLst/>
          </a:prstGeom>
        </p:spPr>
      </p:pic>
      <p:pic>
        <p:nvPicPr>
          <p:cNvPr id="13314" name="Picture 2" descr="Image result for white cake">
            <a:extLst>
              <a:ext uri="{FF2B5EF4-FFF2-40B4-BE49-F238E27FC236}">
                <a16:creationId xmlns:a16="http://schemas.microsoft.com/office/drawing/2014/main" id="{E2B2DE49-C729-1E4A-98E6-31650ADAF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271" y="1690688"/>
            <a:ext cx="4033454" cy="384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7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D10B-2A5B-0644-9F62-99513D1A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can be conserved</a:t>
            </a:r>
          </a:p>
        </p:txBody>
      </p:sp>
      <p:pic>
        <p:nvPicPr>
          <p:cNvPr id="11266" name="Picture 2" descr="Image result for dna alignment conservation">
            <a:extLst>
              <a:ext uri="{FF2B5EF4-FFF2-40B4-BE49-F238E27FC236}">
                <a16:creationId xmlns:a16="http://schemas.microsoft.com/office/drawing/2014/main" id="{72A05045-A604-F642-8162-BD162313C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057" y="1690688"/>
            <a:ext cx="8242300" cy="47117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52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D10B-2A5B-0644-9F62-99513D1A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with essential functions are heavily conserved</a:t>
            </a:r>
          </a:p>
        </p:txBody>
      </p:sp>
      <p:pic>
        <p:nvPicPr>
          <p:cNvPr id="17410" name="Picture 2" descr="Image result for reinforce plane bullet holes">
            <a:extLst>
              <a:ext uri="{FF2B5EF4-FFF2-40B4-BE49-F238E27FC236}">
                <a16:creationId xmlns:a16="http://schemas.microsoft.com/office/drawing/2014/main" id="{CB6CE011-D4D1-A140-859A-44955F7DA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248" y="1690688"/>
            <a:ext cx="4789503" cy="380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7D99AF-765E-704C-A243-4353DD7DA87C}"/>
              </a:ext>
            </a:extLst>
          </p:cNvPr>
          <p:cNvSpPr txBox="1"/>
          <p:nvPr/>
        </p:nvSpPr>
        <p:spPr>
          <a:xfrm>
            <a:off x="3849019" y="5698787"/>
            <a:ext cx="433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Survivorship bias</a:t>
            </a:r>
          </a:p>
        </p:txBody>
      </p:sp>
    </p:spTree>
    <p:extLst>
      <p:ext uri="{BB962C8B-B14F-4D97-AF65-F5344CB8AC3E}">
        <p14:creationId xmlns:p14="http://schemas.microsoft.com/office/powerpoint/2010/main" val="28375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794E-B856-F74F-A700-B1BEBB65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Mitochondrial lab </a:t>
            </a:r>
          </a:p>
        </p:txBody>
      </p:sp>
      <p:pic>
        <p:nvPicPr>
          <p:cNvPr id="1026" name="Picture 2" descr="Image result for dna extraction">
            <a:extLst>
              <a:ext uri="{FF2B5EF4-FFF2-40B4-BE49-F238E27FC236}">
                <a16:creationId xmlns:a16="http://schemas.microsoft.com/office/drawing/2014/main" id="{7B0350EF-92DB-7F41-B28F-AD7B9C279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986" y="1690688"/>
            <a:ext cx="4728028" cy="354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0ED443-A47E-3E4E-B375-EEB705DC0A82}"/>
              </a:ext>
            </a:extLst>
          </p:cNvPr>
          <p:cNvSpPr txBox="1"/>
          <p:nvPr/>
        </p:nvSpPr>
        <p:spPr>
          <a:xfrm>
            <a:off x="3857897" y="5521234"/>
            <a:ext cx="433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DNA Extraction from buccal cheek cells</a:t>
            </a:r>
          </a:p>
        </p:txBody>
      </p:sp>
    </p:spTree>
    <p:extLst>
      <p:ext uri="{BB962C8B-B14F-4D97-AF65-F5344CB8AC3E}">
        <p14:creationId xmlns:p14="http://schemas.microsoft.com/office/powerpoint/2010/main" val="90601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D10B-2A5B-0644-9F62-99513D1A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categorize these changes (mutations)</a:t>
            </a:r>
          </a:p>
        </p:txBody>
      </p:sp>
      <p:pic>
        <p:nvPicPr>
          <p:cNvPr id="4" name="Picture 14" descr="cladogram">
            <a:extLst>
              <a:ext uri="{FF2B5EF4-FFF2-40B4-BE49-F238E27FC236}">
                <a16:creationId xmlns:a16="http://schemas.microsoft.com/office/drawing/2014/main" id="{7589B505-6284-6242-9E64-336222A86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411288"/>
            <a:ext cx="5410200" cy="491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123F5226-772F-F64D-8C16-6CD2AE722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2667000"/>
            <a:ext cx="167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00B05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T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</a:rPr>
              <a:t>CC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283D82E0-1B08-6947-B9D4-D1991221E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5867400"/>
            <a:ext cx="167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00FF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T</a:t>
            </a:r>
            <a:r>
              <a:rPr lang="en-US" altLang="en-US" sz="2400" b="1" dirty="0">
                <a:solidFill>
                  <a:srgbClr val="FFFF00"/>
                </a:solidFill>
                <a:latin typeface="Calibri" panose="020F0502020204030204" pitchFamily="34" charset="0"/>
              </a:rPr>
              <a:t>G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</a:rPr>
              <a:t>C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D1E372FB-B07D-614D-B88B-F6234F47B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590800"/>
            <a:ext cx="167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00FF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T</a:t>
            </a:r>
            <a:r>
              <a:rPr lang="en-US" altLang="en-US" sz="2400" b="1" dirty="0">
                <a:solidFill>
                  <a:srgbClr val="FFFF00"/>
                </a:solidFill>
                <a:latin typeface="Calibri" panose="020F0502020204030204" pitchFamily="34" charset="0"/>
              </a:rPr>
              <a:t>G</a:t>
            </a:r>
            <a:r>
              <a:rPr lang="en-US" alt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T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CE5FB008-CB14-DC40-B239-5CC125378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590800"/>
            <a:ext cx="167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00FF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T</a:t>
            </a:r>
            <a:r>
              <a:rPr lang="en-US" altLang="en-US" sz="2400" b="1" dirty="0">
                <a:solidFill>
                  <a:srgbClr val="FFFF00"/>
                </a:solidFill>
                <a:latin typeface="Calibri" panose="020F0502020204030204" pitchFamily="34" charset="0"/>
              </a:rPr>
              <a:t>G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</a:rPr>
              <a:t>C</a:t>
            </a:r>
            <a:r>
              <a:rPr lang="en-US" alt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T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BEE4C812-52D0-724F-BA9A-87A2E9876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95400"/>
            <a:ext cx="2819400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b="1" dirty="0">
                <a:latin typeface="Calibri" panose="020F0502020204030204" pitchFamily="34" charset="0"/>
              </a:rPr>
              <a:t>Transitions</a:t>
            </a:r>
            <a:endParaRPr lang="en-US" altLang="en-US" sz="2800" dirty="0">
              <a:latin typeface="Calibri" panose="020F0502020204030204" pitchFamily="34" charset="0"/>
            </a:endParaRPr>
          </a:p>
          <a:p>
            <a:pPr algn="ctr" eaLnBrk="1" hangingPunct="1"/>
            <a:r>
              <a:rPr lang="en-US" altLang="en-US" sz="2000" dirty="0">
                <a:latin typeface="Calibri" panose="020F0502020204030204" pitchFamily="34" charset="0"/>
              </a:rPr>
              <a:t>Purines(A/G) mutated to Purines</a:t>
            </a:r>
          </a:p>
          <a:p>
            <a:pPr algn="ctr" eaLnBrk="1" hangingPunct="1"/>
            <a:r>
              <a:rPr lang="en-US" altLang="en-US" sz="2000" dirty="0">
                <a:latin typeface="Calibri" panose="020F0502020204030204" pitchFamily="34" charset="0"/>
              </a:rPr>
              <a:t>Or </a:t>
            </a:r>
          </a:p>
          <a:p>
            <a:pPr algn="ctr" eaLnBrk="1" hangingPunct="1"/>
            <a:r>
              <a:rPr lang="en-US" altLang="en-US" sz="2000" dirty="0">
                <a:latin typeface="Calibri" panose="020F0502020204030204" pitchFamily="34" charset="0"/>
              </a:rPr>
              <a:t>Pyrimidines (C/T) mutated to Pyrimidines</a:t>
            </a:r>
          </a:p>
          <a:p>
            <a:pPr eaLnBrk="1" hangingPunct="1"/>
            <a:endParaRPr lang="en-US" altLang="en-US" sz="2800" b="1" dirty="0">
              <a:latin typeface="Calibri" panose="020F0502020204030204" pitchFamily="34" charset="0"/>
            </a:endParaRPr>
          </a:p>
          <a:p>
            <a:pPr algn="ctr" eaLnBrk="1" hangingPunct="1"/>
            <a:r>
              <a:rPr lang="en-US" altLang="en-US" sz="2400" b="1" dirty="0">
                <a:latin typeface="Calibri" panose="020F0502020204030204" pitchFamily="34" charset="0"/>
              </a:rPr>
              <a:t>Transversions</a:t>
            </a:r>
          </a:p>
          <a:p>
            <a:pPr algn="ctr" eaLnBrk="1" hangingPunct="1"/>
            <a:r>
              <a:rPr lang="en-US" altLang="en-US" sz="2000" dirty="0">
                <a:latin typeface="Calibri" panose="020F0502020204030204" pitchFamily="34" charset="0"/>
              </a:rPr>
              <a:t>Purines (A/G) to Pyrimidines (C/G) or vice versa</a:t>
            </a:r>
          </a:p>
          <a:p>
            <a:pPr algn="ctr" eaLnBrk="1" hangingPunct="1"/>
            <a:endParaRPr lang="en-US" altLang="en-US" sz="2000" b="1" dirty="0">
              <a:latin typeface="Calibri" panose="020F0502020204030204" pitchFamily="34" charset="0"/>
            </a:endParaRPr>
          </a:p>
          <a:p>
            <a:pPr algn="ctr" eaLnBrk="1" hangingPunct="1"/>
            <a:r>
              <a:rPr lang="en-US" altLang="en-US" sz="2400" b="1" dirty="0">
                <a:latin typeface="Calibri" panose="020F0502020204030204" pitchFamily="34" charset="0"/>
              </a:rPr>
              <a:t>Indels</a:t>
            </a:r>
          </a:p>
          <a:p>
            <a:pPr algn="ctr" eaLnBrk="1" hangingPunct="1"/>
            <a:r>
              <a:rPr lang="en-US" altLang="en-US" sz="2000" dirty="0">
                <a:latin typeface="Calibri" panose="020F0502020204030204" pitchFamily="34" charset="0"/>
              </a:rPr>
              <a:t>Gain or Loss of Nucleotides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F8ED6B2C-C037-514C-9395-E27C32D58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9697" y="2463807"/>
            <a:ext cx="2438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200" dirty="0">
                <a:latin typeface="Calibri" panose="020F0502020204030204" pitchFamily="34" charset="0"/>
              </a:rPr>
              <a:t>   </a:t>
            </a:r>
            <a:r>
              <a:rPr lang="en-US" altLang="en-US" sz="1600" b="1" dirty="0">
                <a:latin typeface="Calibri" panose="020F0502020204030204" pitchFamily="34" charset="0"/>
              </a:rPr>
              <a:t>Transversion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C0A7ED5D-ACC6-874F-AB9A-717AFB770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1586" y="2438400"/>
            <a:ext cx="2438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b="1" dirty="0">
                <a:latin typeface="Calibri" panose="020F0502020204030204" pitchFamily="34" charset="0"/>
              </a:rPr>
              <a:t>         Transition</a:t>
            </a: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95A3C8C1-C91C-5F40-98D0-C9A135B99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438400"/>
            <a:ext cx="2438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b="1" dirty="0">
                <a:latin typeface="Calibri" panose="020F0502020204030204" pitchFamily="34" charset="0"/>
              </a:rPr>
              <a:t>Deletion</a:t>
            </a:r>
          </a:p>
        </p:txBody>
      </p:sp>
      <p:sp>
        <p:nvSpPr>
          <p:cNvPr id="13" name="Text Box 15">
            <a:extLst>
              <a:ext uri="{FF2B5EF4-FFF2-40B4-BE49-F238E27FC236}">
                <a16:creationId xmlns:a16="http://schemas.microsoft.com/office/drawing/2014/main" id="{8642F283-6344-D847-B00A-9AF4C8D46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590800"/>
            <a:ext cx="167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00FF00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T</a:t>
            </a:r>
            <a:r>
              <a:rPr lang="en-US" altLang="en-US" sz="2400" b="1" dirty="0">
                <a:solidFill>
                  <a:srgbClr val="0070C0"/>
                </a:solidFill>
                <a:latin typeface="Calibri" panose="020F0502020204030204" pitchFamily="34" charset="0"/>
              </a:rPr>
              <a:t>C</a:t>
            </a: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070D84FB-BFA2-9444-81D8-AC6FAB8AE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438400"/>
            <a:ext cx="2438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b="1" dirty="0">
                <a:latin typeface="Calibri" panose="020F0502020204030204" pitchFamily="34" charset="0"/>
              </a:rPr>
              <a:t>        Insertion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F83E4D68-A3B0-884D-8983-5169740A5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5600807"/>
            <a:ext cx="2438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200" dirty="0">
                <a:latin typeface="Calibri" panose="020F0502020204030204" pitchFamily="34" charset="0"/>
              </a:rPr>
              <a:t>   </a:t>
            </a:r>
            <a:r>
              <a:rPr lang="en-US" altLang="en-US" sz="1600" b="1" dirty="0">
                <a:latin typeface="Calibri" panose="020F0502020204030204" pitchFamily="34" charset="0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714006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D10B-2A5B-0644-9F62-99513D1A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main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E46EE-11BB-A844-A34D-B287CA6F7F25}"/>
              </a:ext>
            </a:extLst>
          </p:cNvPr>
          <p:cNvSpPr txBox="1"/>
          <p:nvPr/>
        </p:nvSpPr>
        <p:spPr>
          <a:xfrm>
            <a:off x="932155" y="1690688"/>
            <a:ext cx="11268598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Mitochondrial DNA contains genes (and non-genes, more on this later)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On any given stretch of a chromosome, DNA may either contain useful </a:t>
            </a:r>
          </a:p>
          <a:p>
            <a:r>
              <a:rPr lang="en-US" sz="2800" dirty="0"/>
              <a:t>    information (gene) or not contain any information 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Genes that are “important” (have a function essential to life) tend to be </a:t>
            </a:r>
          </a:p>
          <a:p>
            <a:r>
              <a:rPr lang="en-US" sz="2800" dirty="0"/>
              <a:t>      conserved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Changes in genes (mutations) can either be insertions/deletions (indels), </a:t>
            </a:r>
          </a:p>
          <a:p>
            <a:r>
              <a:rPr lang="en-US" sz="2800" dirty="0"/>
              <a:t>      transitions, or transversions</a:t>
            </a:r>
          </a:p>
        </p:txBody>
      </p:sp>
    </p:spTree>
    <p:extLst>
      <p:ext uri="{BB962C8B-B14F-4D97-AF65-F5344CB8AC3E}">
        <p14:creationId xmlns:p14="http://schemas.microsoft.com/office/powerpoint/2010/main" val="241341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8DC67-3D28-134D-B268-CA572B0DE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Subway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8A5D6-29B6-C541-89F6-0078930CB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364" y="1638630"/>
            <a:ext cx="6485271" cy="48542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2485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794E-B856-F74F-A700-B1BEBB65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Mitochondrial lab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ED443-A47E-3E4E-B375-EEB705DC0A82}"/>
              </a:ext>
            </a:extLst>
          </p:cNvPr>
          <p:cNvSpPr txBox="1"/>
          <p:nvPr/>
        </p:nvSpPr>
        <p:spPr>
          <a:xfrm>
            <a:off x="3857897" y="5521234"/>
            <a:ext cx="433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DNA Amplification by PCR</a:t>
            </a:r>
          </a:p>
        </p:txBody>
      </p:sp>
      <p:pic>
        <p:nvPicPr>
          <p:cNvPr id="2050" name="Picture 2" descr="Image result for vetri pcr machine">
            <a:extLst>
              <a:ext uri="{FF2B5EF4-FFF2-40B4-BE49-F238E27FC236}">
                <a16:creationId xmlns:a16="http://schemas.microsoft.com/office/drawing/2014/main" id="{3A0D0FE2-4D0F-C64F-AE59-41D915428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085" y="1662773"/>
            <a:ext cx="4097637" cy="378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606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794E-B856-F74F-A700-B1BEBB65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Mitochondrial lab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ED443-A47E-3E4E-B375-EEB705DC0A82}"/>
              </a:ext>
            </a:extLst>
          </p:cNvPr>
          <p:cNvSpPr txBox="1"/>
          <p:nvPr/>
        </p:nvSpPr>
        <p:spPr>
          <a:xfrm>
            <a:off x="3857897" y="5521234"/>
            <a:ext cx="433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Electrophoresis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6DFDD-F48A-9A46-82D2-87E100419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1905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92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6DFDD-F48A-9A46-82D2-87E100419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17" y="14426"/>
            <a:ext cx="9124765" cy="6843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52C386-4B82-4A44-95BA-BA308C7CE279}"/>
              </a:ext>
            </a:extLst>
          </p:cNvPr>
          <p:cNvSpPr txBox="1"/>
          <p:nvPr/>
        </p:nvSpPr>
        <p:spPr>
          <a:xfrm>
            <a:off x="2512381" y="221942"/>
            <a:ext cx="6550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Ladder               1                     2                  3                   4              Ladder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BF0F5-F28C-1C4E-80FE-3B6018644F67}"/>
              </a:ext>
            </a:extLst>
          </p:cNvPr>
          <p:cNvSpPr txBox="1"/>
          <p:nvPr/>
        </p:nvSpPr>
        <p:spPr>
          <a:xfrm>
            <a:off x="2611515" y="3952043"/>
            <a:ext cx="6550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Ladder               5                     6                  7                   8              Ladder</a:t>
            </a:r>
          </a:p>
        </p:txBody>
      </p:sp>
    </p:spTree>
    <p:extLst>
      <p:ext uri="{BB962C8B-B14F-4D97-AF65-F5344CB8AC3E}">
        <p14:creationId xmlns:p14="http://schemas.microsoft.com/office/powerpoint/2010/main" val="611357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794E-B856-F74F-A700-B1BEBB65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Mitochondrial lab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ED443-A47E-3E4E-B375-EEB705DC0A82}"/>
              </a:ext>
            </a:extLst>
          </p:cNvPr>
          <p:cNvSpPr txBox="1"/>
          <p:nvPr/>
        </p:nvSpPr>
        <p:spPr>
          <a:xfrm>
            <a:off x="3857897" y="5521234"/>
            <a:ext cx="433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DNA Sequencing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5B48D3-9693-5B4F-89FD-BED6AFB8E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8000" y="1905000"/>
            <a:ext cx="4356000" cy="304800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22232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91CD-E519-5548-A7BA-0B1AC3D9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77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is a gene?</a:t>
            </a:r>
          </a:p>
        </p:txBody>
      </p:sp>
    </p:spTree>
    <p:extLst>
      <p:ext uri="{BB962C8B-B14F-4D97-AF65-F5344CB8AC3E}">
        <p14:creationId xmlns:p14="http://schemas.microsoft.com/office/powerpoint/2010/main" val="1284564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E4A5-78CB-F643-BE8F-B0AB31144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gene</a:t>
            </a:r>
          </a:p>
        </p:txBody>
      </p:sp>
      <p:pic>
        <p:nvPicPr>
          <p:cNvPr id="3" name="Picture 4" descr="16x5bc">
            <a:extLst>
              <a:ext uri="{FF2B5EF4-FFF2-40B4-BE49-F238E27FC236}">
                <a16:creationId xmlns:a16="http://schemas.microsoft.com/office/drawing/2014/main" id="{D32E2684-B811-334A-95B6-3899E4374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90675" y="1512116"/>
            <a:ext cx="6585995" cy="5126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608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D10B-2A5B-0644-9F62-99513D1A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word?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5C77D-C4EA-7F4B-B6A8-745AC197E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012" y="1500327"/>
            <a:ext cx="9758788" cy="49020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1942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312</Words>
  <Application>Microsoft Macintosh PowerPoint</Application>
  <PresentationFormat>Widescreen</PresentationFormat>
  <Paragraphs>105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Mitochondrial genes</vt:lpstr>
      <vt:lpstr>Review: Mitochondrial lab </vt:lpstr>
      <vt:lpstr>Review: Mitochondrial lab </vt:lpstr>
      <vt:lpstr>Review: Mitochondrial lab </vt:lpstr>
      <vt:lpstr>PowerPoint Presentation</vt:lpstr>
      <vt:lpstr>Review: Mitochondrial lab </vt:lpstr>
      <vt:lpstr>What is a gene?</vt:lpstr>
      <vt:lpstr>What is a gene</vt:lpstr>
      <vt:lpstr>What is a word?</vt:lpstr>
      <vt:lpstr>What is a gene?</vt:lpstr>
      <vt:lpstr>What is a gene?</vt:lpstr>
      <vt:lpstr>What is a gene?</vt:lpstr>
      <vt:lpstr>Genes contain useful information</vt:lpstr>
      <vt:lpstr>Genes contain useful information</vt:lpstr>
      <vt:lpstr>One way to find information is to make comparisons</vt:lpstr>
      <vt:lpstr>Words can be conserved</vt:lpstr>
      <vt:lpstr>What can you change?</vt:lpstr>
      <vt:lpstr>Genes can be conserved</vt:lpstr>
      <vt:lpstr>Genes with essential functions are heavily conserved</vt:lpstr>
      <vt:lpstr>We can categorize these changes (mutations)</vt:lpstr>
      <vt:lpstr>Summary main points</vt:lpstr>
      <vt:lpstr>DNA Subway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Mitochondrial DNA Basics</dc:title>
  <dc:creator>Jason Williams</dc:creator>
  <cp:lastModifiedBy>Jason Williams</cp:lastModifiedBy>
  <cp:revision>14</cp:revision>
  <dcterms:created xsi:type="dcterms:W3CDTF">2018-10-12T20:14:09Z</dcterms:created>
  <dcterms:modified xsi:type="dcterms:W3CDTF">2018-10-24T20:24:24Z</dcterms:modified>
</cp:coreProperties>
</file>